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5"/>
  </p:notesMasterIdLst>
  <p:sldIdLst>
    <p:sldId id="283" r:id="rId2"/>
    <p:sldId id="284" r:id="rId3"/>
    <p:sldId id="285" r:id="rId4"/>
    <p:sldId id="286" r:id="rId5"/>
    <p:sldId id="305" r:id="rId6"/>
    <p:sldId id="289" r:id="rId7"/>
    <p:sldId id="290" r:id="rId8"/>
    <p:sldId id="291" r:id="rId9"/>
    <p:sldId id="272" r:id="rId10"/>
    <p:sldId id="292" r:id="rId11"/>
    <p:sldId id="293" r:id="rId12"/>
    <p:sldId id="294" r:id="rId13"/>
    <p:sldId id="295" r:id="rId14"/>
    <p:sldId id="296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04" r:id="rId23"/>
    <p:sldId id="30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3"/>
    <p:restoredTop sz="96190"/>
  </p:normalViewPr>
  <p:slideViewPr>
    <p:cSldViewPr snapToGrid="0" snapToObjects="1">
      <p:cViewPr varScale="1">
        <p:scale>
          <a:sx n="113" d="100"/>
          <a:sy n="113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35136-ECB8-4B95-8243-0AF4680167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FCFCA0-7C52-46DF-9586-2389A54E7A8E}">
      <dgm:prSet/>
      <dgm:spPr/>
      <dgm:t>
        <a:bodyPr/>
        <a:lstStyle/>
        <a:p>
          <a:pPr>
            <a:defRPr cap="all"/>
          </a:pPr>
          <a:r>
            <a:rPr lang="en-US" dirty="0"/>
            <a:t>Wanted to investigate the effect the pandemic had on the Fall 2020 Freshman Cohort</a:t>
          </a:r>
        </a:p>
      </dgm:t>
    </dgm:pt>
    <dgm:pt modelId="{2A4AAD2F-E75E-4154-A3F1-B6ADDFADE2CA}" type="parTrans" cxnId="{0CBA4E65-65CE-4F38-8B98-7089579FEA4F}">
      <dgm:prSet/>
      <dgm:spPr/>
      <dgm:t>
        <a:bodyPr/>
        <a:lstStyle/>
        <a:p>
          <a:endParaRPr lang="en-US"/>
        </a:p>
      </dgm:t>
    </dgm:pt>
    <dgm:pt modelId="{927D1EEE-E21D-4D90-A1E0-FFC9AE1521B3}" type="sibTrans" cxnId="{0CBA4E65-65CE-4F38-8B98-7089579FEA4F}">
      <dgm:prSet/>
      <dgm:spPr/>
      <dgm:t>
        <a:bodyPr/>
        <a:lstStyle/>
        <a:p>
          <a:endParaRPr lang="en-US"/>
        </a:p>
      </dgm:t>
    </dgm:pt>
    <dgm:pt modelId="{19ACB44A-3F8C-4DF7-B0F8-98E1C93ACD3C}">
      <dgm:prSet/>
      <dgm:spPr/>
      <dgm:t>
        <a:bodyPr/>
        <a:lstStyle/>
        <a:p>
          <a:pPr>
            <a:defRPr cap="all"/>
          </a:pPr>
          <a:r>
            <a:rPr lang="en-US"/>
            <a:t>Students faced many new challenges e.g economic</a:t>
          </a:r>
        </a:p>
      </dgm:t>
    </dgm:pt>
    <dgm:pt modelId="{B1541CFC-74FE-4248-A280-320940C47611}" type="parTrans" cxnId="{08894B94-3935-4EEB-B09C-F38ACEC2F233}">
      <dgm:prSet/>
      <dgm:spPr/>
      <dgm:t>
        <a:bodyPr/>
        <a:lstStyle/>
        <a:p>
          <a:endParaRPr lang="en-US"/>
        </a:p>
      </dgm:t>
    </dgm:pt>
    <dgm:pt modelId="{C952B491-94CD-4D2B-BD6D-7BF560FC6CAB}" type="sibTrans" cxnId="{08894B94-3935-4EEB-B09C-F38ACEC2F233}">
      <dgm:prSet/>
      <dgm:spPr/>
      <dgm:t>
        <a:bodyPr/>
        <a:lstStyle/>
        <a:p>
          <a:endParaRPr lang="en-US"/>
        </a:p>
      </dgm:t>
    </dgm:pt>
    <dgm:pt modelId="{BCC7631B-7E92-4A6B-86F0-5AB34FE69D38}">
      <dgm:prSet/>
      <dgm:spPr/>
      <dgm:t>
        <a:bodyPr/>
        <a:lstStyle/>
        <a:p>
          <a:pPr>
            <a:defRPr cap="all"/>
          </a:pPr>
          <a:r>
            <a:rPr lang="en-US"/>
            <a:t>Online learning presented new challenges and opportunities</a:t>
          </a:r>
        </a:p>
      </dgm:t>
    </dgm:pt>
    <dgm:pt modelId="{59ABF9B5-C3A3-49C2-99F8-E86A5B61A3D9}" type="parTrans" cxnId="{D0511098-4971-497D-BBAD-AF167CD3810E}">
      <dgm:prSet/>
      <dgm:spPr/>
      <dgm:t>
        <a:bodyPr/>
        <a:lstStyle/>
        <a:p>
          <a:endParaRPr lang="en-US"/>
        </a:p>
      </dgm:t>
    </dgm:pt>
    <dgm:pt modelId="{E40D3570-4F45-49FD-A0CE-EE199DA2BD5B}" type="sibTrans" cxnId="{D0511098-4971-497D-BBAD-AF167CD3810E}">
      <dgm:prSet/>
      <dgm:spPr/>
      <dgm:t>
        <a:bodyPr/>
        <a:lstStyle/>
        <a:p>
          <a:endParaRPr lang="en-US"/>
        </a:p>
      </dgm:t>
    </dgm:pt>
    <dgm:pt modelId="{32F048C7-B67C-416F-8D72-8BDF3CD8908C}" type="pres">
      <dgm:prSet presAssocID="{97435136-ECB8-4B95-8243-0AF46801671C}" presName="root" presStyleCnt="0">
        <dgm:presLayoutVars>
          <dgm:dir/>
          <dgm:resizeHandles val="exact"/>
        </dgm:presLayoutVars>
      </dgm:prSet>
      <dgm:spPr/>
    </dgm:pt>
    <dgm:pt modelId="{675E5AD3-D5BD-48BF-8C53-2ABFD639E629}" type="pres">
      <dgm:prSet presAssocID="{56FCFCA0-7C52-46DF-9586-2389A54E7A8E}" presName="compNode" presStyleCnt="0"/>
      <dgm:spPr/>
    </dgm:pt>
    <dgm:pt modelId="{7DD6D3EB-2A4E-4352-A583-D0367BA68EE6}" type="pres">
      <dgm:prSet presAssocID="{56FCFCA0-7C52-46DF-9586-2389A54E7A8E}" presName="iconBgRect" presStyleLbl="bgShp" presStyleIdx="0" presStyleCnt="3"/>
      <dgm:spPr/>
    </dgm:pt>
    <dgm:pt modelId="{C73FD939-7506-43B1-ACBC-EA7CDB457738}" type="pres">
      <dgm:prSet presAssocID="{56FCFCA0-7C52-46DF-9586-2389A54E7A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CAB6305-A45B-4244-84DB-2C9288FF21FC}" type="pres">
      <dgm:prSet presAssocID="{56FCFCA0-7C52-46DF-9586-2389A54E7A8E}" presName="spaceRect" presStyleCnt="0"/>
      <dgm:spPr/>
    </dgm:pt>
    <dgm:pt modelId="{B02BC8ED-9909-4756-97BB-E2D1C0671508}" type="pres">
      <dgm:prSet presAssocID="{56FCFCA0-7C52-46DF-9586-2389A54E7A8E}" presName="textRect" presStyleLbl="revTx" presStyleIdx="0" presStyleCnt="3">
        <dgm:presLayoutVars>
          <dgm:chMax val="1"/>
          <dgm:chPref val="1"/>
        </dgm:presLayoutVars>
      </dgm:prSet>
      <dgm:spPr/>
    </dgm:pt>
    <dgm:pt modelId="{C272514A-A1D5-4E4E-BD69-ECA50CF6C1D2}" type="pres">
      <dgm:prSet presAssocID="{927D1EEE-E21D-4D90-A1E0-FFC9AE1521B3}" presName="sibTrans" presStyleCnt="0"/>
      <dgm:spPr/>
    </dgm:pt>
    <dgm:pt modelId="{7E40E890-5D3E-4893-91B4-AA7CE8D46270}" type="pres">
      <dgm:prSet presAssocID="{19ACB44A-3F8C-4DF7-B0F8-98E1C93ACD3C}" presName="compNode" presStyleCnt="0"/>
      <dgm:spPr/>
    </dgm:pt>
    <dgm:pt modelId="{BAA524C0-9629-4A2E-813D-886E1C2AEA36}" type="pres">
      <dgm:prSet presAssocID="{19ACB44A-3F8C-4DF7-B0F8-98E1C93ACD3C}" presName="iconBgRect" presStyleLbl="bgShp" presStyleIdx="1" presStyleCnt="3"/>
      <dgm:spPr/>
    </dgm:pt>
    <dgm:pt modelId="{F31C6134-4AAE-49F5-98E5-9CEAA563A4AE}" type="pres">
      <dgm:prSet presAssocID="{19ACB44A-3F8C-4DF7-B0F8-98E1C93ACD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E96A882-0FBE-408C-97DE-371C911506A9}" type="pres">
      <dgm:prSet presAssocID="{19ACB44A-3F8C-4DF7-B0F8-98E1C93ACD3C}" presName="spaceRect" presStyleCnt="0"/>
      <dgm:spPr/>
    </dgm:pt>
    <dgm:pt modelId="{BA2783A5-99DE-4104-9FAA-E275E3BFDDFC}" type="pres">
      <dgm:prSet presAssocID="{19ACB44A-3F8C-4DF7-B0F8-98E1C93ACD3C}" presName="textRect" presStyleLbl="revTx" presStyleIdx="1" presStyleCnt="3">
        <dgm:presLayoutVars>
          <dgm:chMax val="1"/>
          <dgm:chPref val="1"/>
        </dgm:presLayoutVars>
      </dgm:prSet>
      <dgm:spPr/>
    </dgm:pt>
    <dgm:pt modelId="{2343F4FB-386F-4AB4-B88A-537200304D6A}" type="pres">
      <dgm:prSet presAssocID="{C952B491-94CD-4D2B-BD6D-7BF560FC6CAB}" presName="sibTrans" presStyleCnt="0"/>
      <dgm:spPr/>
    </dgm:pt>
    <dgm:pt modelId="{75F0F0BC-AB61-4276-863B-BA39E9C4EC32}" type="pres">
      <dgm:prSet presAssocID="{BCC7631B-7E92-4A6B-86F0-5AB34FE69D38}" presName="compNode" presStyleCnt="0"/>
      <dgm:spPr/>
    </dgm:pt>
    <dgm:pt modelId="{4938C3AE-4A23-4BDC-BF98-51A108B6980E}" type="pres">
      <dgm:prSet presAssocID="{BCC7631B-7E92-4A6B-86F0-5AB34FE69D38}" presName="iconBgRect" presStyleLbl="bgShp" presStyleIdx="2" presStyleCnt="3"/>
      <dgm:spPr/>
    </dgm:pt>
    <dgm:pt modelId="{9394F8A7-2A60-4E86-A5F7-C21681C66CD9}" type="pres">
      <dgm:prSet presAssocID="{BCC7631B-7E92-4A6B-86F0-5AB34FE69D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1B946D5-E9C7-484C-BDBA-BC4F712E1EB4}" type="pres">
      <dgm:prSet presAssocID="{BCC7631B-7E92-4A6B-86F0-5AB34FE69D38}" presName="spaceRect" presStyleCnt="0"/>
      <dgm:spPr/>
    </dgm:pt>
    <dgm:pt modelId="{5F351CDC-3F2B-438C-B697-9CD63C1D1796}" type="pres">
      <dgm:prSet presAssocID="{BCC7631B-7E92-4A6B-86F0-5AB34FE69D3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F81904-61AC-4514-97EB-E2DD25644310}" type="presOf" srcId="{19ACB44A-3F8C-4DF7-B0F8-98E1C93ACD3C}" destId="{BA2783A5-99DE-4104-9FAA-E275E3BFDDFC}" srcOrd="0" destOrd="0" presId="urn:microsoft.com/office/officeart/2018/5/layout/IconCircleLabelList"/>
    <dgm:cxn modelId="{BFB2E31D-AE22-4523-B865-60D395871FB0}" type="presOf" srcId="{97435136-ECB8-4B95-8243-0AF46801671C}" destId="{32F048C7-B67C-416F-8D72-8BDF3CD8908C}" srcOrd="0" destOrd="0" presId="urn:microsoft.com/office/officeart/2018/5/layout/IconCircleLabelList"/>
    <dgm:cxn modelId="{25596B2B-AADC-460B-9E0A-F1266C5D7173}" type="presOf" srcId="{56FCFCA0-7C52-46DF-9586-2389A54E7A8E}" destId="{B02BC8ED-9909-4756-97BB-E2D1C0671508}" srcOrd="0" destOrd="0" presId="urn:microsoft.com/office/officeart/2018/5/layout/IconCircleLabelList"/>
    <dgm:cxn modelId="{041EDD3E-63B1-4D7A-BA33-71C315AEE2EB}" type="presOf" srcId="{BCC7631B-7E92-4A6B-86F0-5AB34FE69D38}" destId="{5F351CDC-3F2B-438C-B697-9CD63C1D1796}" srcOrd="0" destOrd="0" presId="urn:microsoft.com/office/officeart/2018/5/layout/IconCircleLabelList"/>
    <dgm:cxn modelId="{0CBA4E65-65CE-4F38-8B98-7089579FEA4F}" srcId="{97435136-ECB8-4B95-8243-0AF46801671C}" destId="{56FCFCA0-7C52-46DF-9586-2389A54E7A8E}" srcOrd="0" destOrd="0" parTransId="{2A4AAD2F-E75E-4154-A3F1-B6ADDFADE2CA}" sibTransId="{927D1EEE-E21D-4D90-A1E0-FFC9AE1521B3}"/>
    <dgm:cxn modelId="{08894B94-3935-4EEB-B09C-F38ACEC2F233}" srcId="{97435136-ECB8-4B95-8243-0AF46801671C}" destId="{19ACB44A-3F8C-4DF7-B0F8-98E1C93ACD3C}" srcOrd="1" destOrd="0" parTransId="{B1541CFC-74FE-4248-A280-320940C47611}" sibTransId="{C952B491-94CD-4D2B-BD6D-7BF560FC6CAB}"/>
    <dgm:cxn modelId="{D0511098-4971-497D-BBAD-AF167CD3810E}" srcId="{97435136-ECB8-4B95-8243-0AF46801671C}" destId="{BCC7631B-7E92-4A6B-86F0-5AB34FE69D38}" srcOrd="2" destOrd="0" parTransId="{59ABF9B5-C3A3-49C2-99F8-E86A5B61A3D9}" sibTransId="{E40D3570-4F45-49FD-A0CE-EE199DA2BD5B}"/>
    <dgm:cxn modelId="{FD6F19D4-6204-4539-9E4D-A763FD208569}" type="presParOf" srcId="{32F048C7-B67C-416F-8D72-8BDF3CD8908C}" destId="{675E5AD3-D5BD-48BF-8C53-2ABFD639E629}" srcOrd="0" destOrd="0" presId="urn:microsoft.com/office/officeart/2018/5/layout/IconCircleLabelList"/>
    <dgm:cxn modelId="{4083BBDB-DEB7-494A-95B6-F60AA761C331}" type="presParOf" srcId="{675E5AD3-D5BD-48BF-8C53-2ABFD639E629}" destId="{7DD6D3EB-2A4E-4352-A583-D0367BA68EE6}" srcOrd="0" destOrd="0" presId="urn:microsoft.com/office/officeart/2018/5/layout/IconCircleLabelList"/>
    <dgm:cxn modelId="{1BDF37EC-E289-4118-BF4F-CD867ED85579}" type="presParOf" srcId="{675E5AD3-D5BD-48BF-8C53-2ABFD639E629}" destId="{C73FD939-7506-43B1-ACBC-EA7CDB457738}" srcOrd="1" destOrd="0" presId="urn:microsoft.com/office/officeart/2018/5/layout/IconCircleLabelList"/>
    <dgm:cxn modelId="{F8FF566B-219F-4814-B9F2-F7EC8C73DCAE}" type="presParOf" srcId="{675E5AD3-D5BD-48BF-8C53-2ABFD639E629}" destId="{1CAB6305-A45B-4244-84DB-2C9288FF21FC}" srcOrd="2" destOrd="0" presId="urn:microsoft.com/office/officeart/2018/5/layout/IconCircleLabelList"/>
    <dgm:cxn modelId="{7BED1966-D714-4336-98F8-70DEF7233182}" type="presParOf" srcId="{675E5AD3-D5BD-48BF-8C53-2ABFD639E629}" destId="{B02BC8ED-9909-4756-97BB-E2D1C0671508}" srcOrd="3" destOrd="0" presId="urn:microsoft.com/office/officeart/2018/5/layout/IconCircleLabelList"/>
    <dgm:cxn modelId="{40B72378-DBB0-4FA1-BAD8-240067999040}" type="presParOf" srcId="{32F048C7-B67C-416F-8D72-8BDF3CD8908C}" destId="{C272514A-A1D5-4E4E-BD69-ECA50CF6C1D2}" srcOrd="1" destOrd="0" presId="urn:microsoft.com/office/officeart/2018/5/layout/IconCircleLabelList"/>
    <dgm:cxn modelId="{D1F214F5-1A92-40AD-B788-1F9CD74B5BAC}" type="presParOf" srcId="{32F048C7-B67C-416F-8D72-8BDF3CD8908C}" destId="{7E40E890-5D3E-4893-91B4-AA7CE8D46270}" srcOrd="2" destOrd="0" presId="urn:microsoft.com/office/officeart/2018/5/layout/IconCircleLabelList"/>
    <dgm:cxn modelId="{17C5506E-48E4-47C3-BC92-7650E02C2A5B}" type="presParOf" srcId="{7E40E890-5D3E-4893-91B4-AA7CE8D46270}" destId="{BAA524C0-9629-4A2E-813D-886E1C2AEA36}" srcOrd="0" destOrd="0" presId="urn:microsoft.com/office/officeart/2018/5/layout/IconCircleLabelList"/>
    <dgm:cxn modelId="{718B4FDA-1549-4819-AFBE-78EABB66168E}" type="presParOf" srcId="{7E40E890-5D3E-4893-91B4-AA7CE8D46270}" destId="{F31C6134-4AAE-49F5-98E5-9CEAA563A4AE}" srcOrd="1" destOrd="0" presId="urn:microsoft.com/office/officeart/2018/5/layout/IconCircleLabelList"/>
    <dgm:cxn modelId="{E7F2C866-9168-46EC-9037-451687180FA5}" type="presParOf" srcId="{7E40E890-5D3E-4893-91B4-AA7CE8D46270}" destId="{FE96A882-0FBE-408C-97DE-371C911506A9}" srcOrd="2" destOrd="0" presId="urn:microsoft.com/office/officeart/2018/5/layout/IconCircleLabelList"/>
    <dgm:cxn modelId="{79799EC0-978F-49D5-8E65-D289581AB616}" type="presParOf" srcId="{7E40E890-5D3E-4893-91B4-AA7CE8D46270}" destId="{BA2783A5-99DE-4104-9FAA-E275E3BFDDFC}" srcOrd="3" destOrd="0" presId="urn:microsoft.com/office/officeart/2018/5/layout/IconCircleLabelList"/>
    <dgm:cxn modelId="{90285100-F17B-4270-BA9E-1D0B86976025}" type="presParOf" srcId="{32F048C7-B67C-416F-8D72-8BDF3CD8908C}" destId="{2343F4FB-386F-4AB4-B88A-537200304D6A}" srcOrd="3" destOrd="0" presId="urn:microsoft.com/office/officeart/2018/5/layout/IconCircleLabelList"/>
    <dgm:cxn modelId="{5078298F-C24B-4CF8-B02D-312FEE8746CF}" type="presParOf" srcId="{32F048C7-B67C-416F-8D72-8BDF3CD8908C}" destId="{75F0F0BC-AB61-4276-863B-BA39E9C4EC32}" srcOrd="4" destOrd="0" presId="urn:microsoft.com/office/officeart/2018/5/layout/IconCircleLabelList"/>
    <dgm:cxn modelId="{EF569125-3F86-4F18-877D-9EDADF4E7615}" type="presParOf" srcId="{75F0F0BC-AB61-4276-863B-BA39E9C4EC32}" destId="{4938C3AE-4A23-4BDC-BF98-51A108B6980E}" srcOrd="0" destOrd="0" presId="urn:microsoft.com/office/officeart/2018/5/layout/IconCircleLabelList"/>
    <dgm:cxn modelId="{D9F4509E-738D-483E-A55A-E75A0E6245B4}" type="presParOf" srcId="{75F0F0BC-AB61-4276-863B-BA39E9C4EC32}" destId="{9394F8A7-2A60-4E86-A5F7-C21681C66CD9}" srcOrd="1" destOrd="0" presId="urn:microsoft.com/office/officeart/2018/5/layout/IconCircleLabelList"/>
    <dgm:cxn modelId="{04092000-5591-4D3D-833B-F71A33CF0793}" type="presParOf" srcId="{75F0F0BC-AB61-4276-863B-BA39E9C4EC32}" destId="{F1B946D5-E9C7-484C-BDBA-BC4F712E1EB4}" srcOrd="2" destOrd="0" presId="urn:microsoft.com/office/officeart/2018/5/layout/IconCircleLabelList"/>
    <dgm:cxn modelId="{A6592B61-3C0A-4A11-9381-EA9BC11AC5AE}" type="presParOf" srcId="{75F0F0BC-AB61-4276-863B-BA39E9C4EC32}" destId="{5F351CDC-3F2B-438C-B697-9CD63C1D17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6D3EB-2A4E-4352-A583-D0367BA68EE6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FD939-7506-43B1-ACBC-EA7CDB457738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BC8ED-9909-4756-97BB-E2D1C0671508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Wanted to investigate the effect the pandemic had on the Fall 2020 Freshman Cohort</a:t>
          </a:r>
        </a:p>
      </dsp:txBody>
      <dsp:txXfrm>
        <a:off x="7535" y="2498841"/>
        <a:ext cx="2868750" cy="720000"/>
      </dsp:txXfrm>
    </dsp:sp>
    <dsp:sp modelId="{BAA524C0-9629-4A2E-813D-886E1C2AEA36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C6134-4AAE-49F5-98E5-9CEAA563A4AE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783A5-99DE-4104-9FAA-E275E3BFDDFC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Students faced many new challenges e.g economic</a:t>
          </a:r>
        </a:p>
      </dsp:txBody>
      <dsp:txXfrm>
        <a:off x="3378316" y="2498841"/>
        <a:ext cx="2868750" cy="720000"/>
      </dsp:txXfrm>
    </dsp:sp>
    <dsp:sp modelId="{4938C3AE-4A23-4BDC-BF98-51A108B6980E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4F8A7-2A60-4E86-A5F7-C21681C66CD9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51CDC-3F2B-438C-B697-9CD63C1D1796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Online learning presented new challenges and opportunities</a:t>
          </a:r>
        </a:p>
      </dsp:txBody>
      <dsp:txXfrm>
        <a:off x="6749097" y="2498841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A46FB-6F61-B349-81AF-D3F3BE629DB2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1C86-D587-6C4D-9117-20F57D7E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1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A6662E-FAF4-44BC-88B5-85A7CBFB6D30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15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426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697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318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6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963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C559632-1575-4E14-B53B-3DC3D5ED3947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C4A6868-2568-4CC9-B302-F37117B01A6E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3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7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text, building, sky, outdoor&#10;&#10;Description automatically generated">
            <a:extLst>
              <a:ext uri="{FF2B5EF4-FFF2-40B4-BE49-F238E27FC236}">
                <a16:creationId xmlns:a16="http://schemas.microsoft.com/office/drawing/2014/main" id="{F0B68F2A-DEC9-4B44-85CC-A11A80306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7" r="-1" b="424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6EEBD-E38D-2C45-BC2F-4EA19122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5"/>
            <a:ext cx="10407602" cy="15048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EBEBEB"/>
                </a:solidFill>
              </a:rPr>
              <a:t>The Effect of the Pandemic </a:t>
            </a:r>
            <a:br>
              <a:rPr lang="en-US" sz="4000" b="1" dirty="0">
                <a:solidFill>
                  <a:srgbClr val="EBEBEB"/>
                </a:solidFill>
              </a:rPr>
            </a:br>
            <a:r>
              <a:rPr lang="en-US" sz="4000" b="1" dirty="0">
                <a:solidFill>
                  <a:srgbClr val="EBEBEB"/>
                </a:solidFill>
              </a:rPr>
              <a:t>on the Montgomery College Fall 2020. Freshman Cohort</a:t>
            </a:r>
            <a:br>
              <a:rPr lang="en-US" sz="1100" dirty="0">
                <a:solidFill>
                  <a:srgbClr val="EBEBEB"/>
                </a:solidFill>
              </a:rPr>
            </a:br>
            <a:r>
              <a:rPr lang="en-US" sz="1100" dirty="0">
                <a:solidFill>
                  <a:srgbClr val="EBEBEB"/>
                </a:solidFill>
              </a:rPr>
              <a:t> Emmeleen Ulita Gilbert</a:t>
            </a:r>
          </a:p>
        </p:txBody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3455CA4B-51CC-6445-A721-5B38A3DA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19" y="608197"/>
            <a:ext cx="2563955" cy="6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9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some courses more popular?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5 most popular majors 69 % registration in 2020</a:t>
            </a:r>
          </a:p>
          <a:p>
            <a:r>
              <a:rPr lang="en-US" sz="1700" dirty="0"/>
              <a:t>5 most popular majors 65% registration in 2021</a:t>
            </a:r>
          </a:p>
          <a:p>
            <a:r>
              <a:rPr lang="en-US" sz="1700" dirty="0"/>
              <a:t>General Studies -28%</a:t>
            </a:r>
          </a:p>
          <a:p>
            <a:r>
              <a:rPr lang="en-US" sz="1700" dirty="0"/>
              <a:t>Health Science -17%</a:t>
            </a:r>
          </a:p>
          <a:p>
            <a:r>
              <a:rPr lang="en-US" sz="1700" dirty="0"/>
              <a:t>Business -25%</a:t>
            </a:r>
          </a:p>
          <a:p>
            <a:r>
              <a:rPr lang="en-US" sz="1700" dirty="0"/>
              <a:t>In 2020 more part time health     majors than full</a:t>
            </a:r>
          </a:p>
          <a:p>
            <a:r>
              <a:rPr lang="en-US" sz="1700" dirty="0"/>
              <a:t>In 2021 more full time health        majors than part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46C6647-8AF5-734C-A4CE-BCB5DE60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84" y="1782556"/>
            <a:ext cx="7256807" cy="447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6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students attempting more or less hours?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DE611-58C9-0E4E-B4AD-07CED274683E}"/>
              </a:ext>
            </a:extLst>
          </p:cNvPr>
          <p:cNvSpPr txBox="1">
            <a:spLocks/>
          </p:cNvSpPr>
          <p:nvPr/>
        </p:nvSpPr>
        <p:spPr>
          <a:xfrm>
            <a:off x="648789" y="2573483"/>
            <a:ext cx="4477394" cy="401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Full time students attempting about 1hr more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Part time students no difference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8F3429B-C60A-0541-BDB4-81962418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83" y="2573483"/>
            <a:ext cx="5988967" cy="38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students earning more or less hours?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DE611-58C9-0E4E-B4AD-07CED274683E}"/>
              </a:ext>
            </a:extLst>
          </p:cNvPr>
          <p:cNvSpPr txBox="1">
            <a:spLocks/>
          </p:cNvSpPr>
          <p:nvPr/>
        </p:nvSpPr>
        <p:spPr>
          <a:xfrm>
            <a:off x="648789" y="2573483"/>
            <a:ext cx="4477394" cy="401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Full time not much difference. </a:t>
            </a:r>
          </a:p>
          <a:p>
            <a:pPr marL="0" indent="0">
              <a:buNone/>
            </a:pPr>
            <a:r>
              <a:rPr lang="en-US" sz="1700" dirty="0"/>
              <a:t>     (median is 1hr higher)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Part time students no difference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D1BAC67-FA63-944D-A00E-BAFA967E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32" y="2350659"/>
            <a:ext cx="5791361" cy="40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students performing better?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DE611-58C9-0E4E-B4AD-07CED274683E}"/>
              </a:ext>
            </a:extLst>
          </p:cNvPr>
          <p:cNvSpPr txBox="1">
            <a:spLocks/>
          </p:cNvSpPr>
          <p:nvPr/>
        </p:nvSpPr>
        <p:spPr>
          <a:xfrm>
            <a:off x="648789" y="2573483"/>
            <a:ext cx="4477394" cy="401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Full time time students slightly worse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Part time student performing better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4558643-1496-CA43-9846-979A4DA5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76" y="2573483"/>
            <a:ext cx="5229994" cy="37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0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217" y="197427"/>
            <a:ext cx="3124617" cy="4468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Students who graduated from MCPS High Schools who are 20yrs and younger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48F0ADD-C345-964A-B41A-E5B12695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353219"/>
            <a:ext cx="6552816" cy="39644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C3B29-78EE-1649-A906-96A03AB2C257}"/>
              </a:ext>
            </a:extLst>
          </p:cNvPr>
          <p:cNvSpPr txBox="1"/>
          <p:nvPr/>
        </p:nvSpPr>
        <p:spPr>
          <a:xfrm>
            <a:off x="1068388" y="800100"/>
            <a:ext cx="8854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BEBEB"/>
                </a:solidFill>
              </a:rPr>
              <a:t>Were some subgroups effected more than others?</a:t>
            </a:r>
          </a:p>
          <a:p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5A2C7-BDC4-E04C-853C-EEF5ACE450F8}"/>
              </a:ext>
            </a:extLst>
          </p:cNvPr>
          <p:cNvSpPr txBox="1"/>
          <p:nvPr/>
        </p:nvSpPr>
        <p:spPr>
          <a:xfrm>
            <a:off x="1797627" y="4665518"/>
            <a:ext cx="581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74.5%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58A6A-1555-2040-97F3-06D16B9E8865}"/>
              </a:ext>
            </a:extLst>
          </p:cNvPr>
          <p:cNvSpPr txBox="1"/>
          <p:nvPr/>
        </p:nvSpPr>
        <p:spPr>
          <a:xfrm>
            <a:off x="2905991" y="4925896"/>
            <a:ext cx="581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52. 5%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527DC-DFE2-8A42-BF8F-EC3BFB96A086}"/>
              </a:ext>
            </a:extLst>
          </p:cNvPr>
          <p:cNvSpPr txBox="1"/>
          <p:nvPr/>
        </p:nvSpPr>
        <p:spPr>
          <a:xfrm>
            <a:off x="4424292" y="4817918"/>
            <a:ext cx="45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D1610-9E25-8B41-84BE-CF49C1785D02}"/>
              </a:ext>
            </a:extLst>
          </p:cNvPr>
          <p:cNvSpPr txBox="1"/>
          <p:nvPr/>
        </p:nvSpPr>
        <p:spPr>
          <a:xfrm>
            <a:off x="5532656" y="5039591"/>
            <a:ext cx="681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58%</a:t>
            </a:r>
          </a:p>
        </p:txBody>
      </p:sp>
    </p:spTree>
    <p:extLst>
      <p:ext uri="{BB962C8B-B14F-4D97-AF65-F5344CB8AC3E}">
        <p14:creationId xmlns:p14="http://schemas.microsoft.com/office/powerpoint/2010/main" val="368915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BC48C0-08E9-844D-AC9C-2845309F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Students who graduated from MCPS, aged 20yrs and younger</a:t>
            </a:r>
          </a:p>
          <a:p>
            <a:pPr>
              <a:lnSpc>
                <a:spcPct val="90000"/>
              </a:lnSpc>
            </a:pP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47CEE-1F61-754B-9029-A0C76072A366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C0BDFA6-9BEC-B94D-A3BE-5CA1509B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754514"/>
            <a:ext cx="6411190" cy="43761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67145A9-986C-374B-8DD8-D399C2F0A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91940"/>
              </p:ext>
            </p:extLst>
          </p:nvPr>
        </p:nvGraphicFramePr>
        <p:xfrm>
          <a:off x="722811" y="2379518"/>
          <a:ext cx="4316781" cy="3593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927">
                  <a:extLst>
                    <a:ext uri="{9D8B030D-6E8A-4147-A177-3AD203B41FA5}">
                      <a16:colId xmlns:a16="http://schemas.microsoft.com/office/drawing/2014/main" val="1219509992"/>
                    </a:ext>
                  </a:extLst>
                </a:gridCol>
                <a:gridCol w="1438927">
                  <a:extLst>
                    <a:ext uri="{9D8B030D-6E8A-4147-A177-3AD203B41FA5}">
                      <a16:colId xmlns:a16="http://schemas.microsoft.com/office/drawing/2014/main" val="3993267780"/>
                    </a:ext>
                  </a:extLst>
                </a:gridCol>
                <a:gridCol w="1438927">
                  <a:extLst>
                    <a:ext uri="{9D8B030D-6E8A-4147-A177-3AD203B41FA5}">
                      <a16:colId xmlns:a16="http://schemas.microsoft.com/office/drawing/2014/main" val="3421293103"/>
                    </a:ext>
                  </a:extLst>
                </a:gridCol>
              </a:tblGrid>
              <a:tr h="687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</a:t>
                      </a:r>
                    </a:p>
                    <a:p>
                      <a:r>
                        <a:rPr lang="en-US" dirty="0"/>
                        <a:t>Full-time</a:t>
                      </a:r>
                    </a:p>
                    <a:p>
                      <a:r>
                        <a:rPr lang="en-US" dirty="0"/>
                        <a:t>enrollment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</a:t>
                      </a:r>
                    </a:p>
                    <a:p>
                      <a:r>
                        <a:rPr lang="en-US" dirty="0"/>
                        <a:t>Part-time</a:t>
                      </a:r>
                    </a:p>
                    <a:p>
                      <a:r>
                        <a:rPr lang="en-US" dirty="0"/>
                        <a:t>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31244"/>
                  </a:ext>
                </a:extLst>
              </a:tr>
              <a:tr h="528303">
                <a:tc>
                  <a:txBody>
                    <a:bodyPr/>
                    <a:lstStyle/>
                    <a:p>
                      <a:r>
                        <a:rPr lang="en-US" dirty="0"/>
                        <a:t>Hispanic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-19.6%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62308"/>
                  </a:ext>
                </a:extLst>
              </a:tr>
              <a:tr h="528303">
                <a:tc>
                  <a:txBody>
                    <a:bodyPr/>
                    <a:lstStyle/>
                    <a:p>
                      <a:r>
                        <a:rPr lang="en-US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+31.3%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8770"/>
                  </a:ext>
                </a:extLst>
              </a:tr>
              <a:tr h="981987">
                <a:tc>
                  <a:txBody>
                    <a:bodyPr/>
                    <a:lstStyle/>
                    <a:p>
                      <a:r>
                        <a:rPr lang="en-US" dirty="0"/>
                        <a:t>African 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30486"/>
                  </a:ext>
                </a:extLst>
              </a:tr>
              <a:tr h="528303">
                <a:tc>
                  <a:txBody>
                    <a:bodyPr/>
                    <a:lstStyle/>
                    <a:p>
                      <a:r>
                        <a:rPr lang="en-US" dirty="0"/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-16.5%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-8.7%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32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71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Full-time Students 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6B8B31-FE7F-0747-905A-48ACAFE1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28" y="973668"/>
            <a:ext cx="7731157" cy="47739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  <a:r>
              <a:rPr lang="en-US" sz="1700" dirty="0">
                <a:solidFill>
                  <a:srgbClr val="FFFFFF"/>
                </a:solidFill>
              </a:rPr>
              <a:t>Attempting slightly less hours (Q3 lower)</a:t>
            </a:r>
            <a:endParaRPr lang="en-US" sz="1700" b="1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700" dirty="0">
                <a:solidFill>
                  <a:srgbClr val="FFFFFF"/>
                </a:solidFill>
              </a:rPr>
              <a:t>Attempting more hours (median higher than previous years Q3)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700" dirty="0">
                <a:solidFill>
                  <a:srgbClr val="FFFFFF"/>
                </a:solidFill>
              </a:rPr>
              <a:t>Attempting more hours (median and 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700" dirty="0">
                <a:solidFill>
                  <a:srgbClr val="FFFFFF"/>
                </a:solidFill>
              </a:rPr>
              <a:t>Attempting more hours (Q1, median and Q3 higher)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33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Full-time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18" y="2120899"/>
            <a:ext cx="3509363" cy="41910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  <a:r>
              <a:rPr lang="en-US" sz="1700" dirty="0">
                <a:solidFill>
                  <a:srgbClr val="FFFFFF"/>
                </a:solidFill>
              </a:rPr>
              <a:t>Earning less hours.    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</a:rPr>
              <a:t>      (lower median and Q3)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600" dirty="0"/>
              <a:t>Earning slightly more hours (Q3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600" dirty="0"/>
              <a:t>Earning more hours (median and Q3 higher)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700" dirty="0">
                <a:solidFill>
                  <a:srgbClr val="FFFFFF"/>
                </a:solidFill>
              </a:rPr>
              <a:t>Earning more hours ( higher median)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5" name="Picture 4" descr="Chart, calendar, box and whisker chart&#10;&#10;Description automatically generated">
            <a:extLst>
              <a:ext uri="{FF2B5EF4-FFF2-40B4-BE49-F238E27FC236}">
                <a16:creationId xmlns:a16="http://schemas.microsoft.com/office/drawing/2014/main" id="{ADD07AB5-CFDB-9E45-8FC5-58BAB5A3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25" y="1143000"/>
            <a:ext cx="7678524" cy="47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0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546101"/>
            <a:ext cx="3311936" cy="74929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Full 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02" y="1295400"/>
            <a:ext cx="3700879" cy="5016499"/>
          </a:xfrm>
        </p:spPr>
        <p:txBody>
          <a:bodyPr>
            <a:normAutofit fontScale="92500" lnSpcReduction="1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2.75% decline in students in good standing (GPA&gt;2)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African American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Improvement in GPA (higher median and higher Q3)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2% drop in students in Good standing (GPA &gt;2)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Hispanic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Slight drop in GPA ( lower Q1 and Q3)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Percentage of students in good standing did not change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White: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Slight improvement in GPA ( Q1 and Q3 higher)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2.3 % increase in students in Good standing (GPA &gt;=2)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68AC21-B398-2B40-AE2B-5B2C25E2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728" y="973667"/>
            <a:ext cx="7579272" cy="46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5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Part-time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  <a:r>
              <a:rPr lang="en-US" sz="1600" dirty="0"/>
              <a:t>Attempting more hours (higher Q1 &amp; Q3)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600" dirty="0"/>
              <a:t>Attempting more hours (median and 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600" dirty="0"/>
              <a:t>Attempting more hours (Q3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600" dirty="0"/>
              <a:t>Attempting slightly less hours (lower Q1)</a:t>
            </a:r>
          </a:p>
          <a:p>
            <a:r>
              <a:rPr lang="en-US" sz="1700" dirty="0">
                <a:solidFill>
                  <a:srgbClr val="FFFFFF"/>
                </a:solidFill>
              </a:rPr>
              <a:t>*30% increase in enrollment. Difference in behavior in these students. 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594F9E1-5282-7F4C-88E9-56CB3340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17" y="1345473"/>
            <a:ext cx="7495929" cy="46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67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E79CEC6-EE77-4FD9-993A-3D3ABFE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2286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603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Part-time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18" y="2120899"/>
            <a:ext cx="3509363" cy="41910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 </a:t>
            </a:r>
            <a:r>
              <a:rPr lang="en-US" sz="1600" dirty="0"/>
              <a:t>Earning slightly more hours  (Q1 higher but median lower)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600" dirty="0"/>
              <a:t>Earning slightly fewer hours (median lower, Q3 higher**)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600" dirty="0"/>
              <a:t>Earned the same number of hours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600" dirty="0"/>
              <a:t>Earning slightly more hours (Q1 higher) 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2B764A6-4341-584D-8DBC-A934614A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776" y="1059541"/>
            <a:ext cx="7731653" cy="47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2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546101"/>
            <a:ext cx="3311936" cy="74929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Part-time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02" y="1295400"/>
            <a:ext cx="3700879" cy="5016499"/>
          </a:xfrm>
        </p:spPr>
        <p:txBody>
          <a:bodyPr>
            <a:normAutofit fontScale="85000" lnSpcReduction="2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Drop in GPA (lower median - fell below 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12% decline in students in good standing (GPA&gt;2)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African American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Lower GPA (lower median -75% drop, lower Q3)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9.82 % decline in students in good standing (GPA&gt;2)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Hispanic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Performing better (higher median)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3.55 % increase in students in good standing (GPA&gt;=2)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White: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Improvement in GPA (Median and Q1 higher)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6.9 % increase in students in Good standing (GPA &gt;=2)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8" name="Picture 7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3DA1351D-A5AE-4842-B7BA-822FB98E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576" y="1160733"/>
            <a:ext cx="7803424" cy="47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MCPS Students 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88" y="1849582"/>
            <a:ext cx="9771017" cy="4790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Part-time students affected more by Pandemic than Full-time students.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Full-time students:</a:t>
            </a:r>
          </a:p>
          <a:p>
            <a:pPr marL="685800" lvl="1"/>
            <a:r>
              <a:rPr lang="en-US" dirty="0"/>
              <a:t>Asian students negatively impacted</a:t>
            </a:r>
          </a:p>
          <a:p>
            <a:pPr marL="685800" lvl="1"/>
            <a:r>
              <a:rPr lang="en-US" dirty="0"/>
              <a:t>African American, White and Hispanic students performing better.</a:t>
            </a:r>
          </a:p>
          <a:p>
            <a:pPr marL="400050" lvl="1" indent="0">
              <a:buNone/>
            </a:pPr>
            <a:r>
              <a:rPr lang="en-US" dirty="0"/>
              <a:t>(attempting more hours, earning more hours, GPA median same/ higher). </a:t>
            </a:r>
          </a:p>
          <a:p>
            <a:pPr marL="400050" lvl="1" indent="0">
              <a:buNone/>
            </a:pPr>
            <a:endParaRPr lang="en-US" dirty="0"/>
          </a:p>
          <a:p>
            <a:pPr marL="285750"/>
            <a:r>
              <a:rPr lang="en-US" b="1" dirty="0"/>
              <a:t>Part-time students:</a:t>
            </a:r>
          </a:p>
          <a:p>
            <a:pPr marL="685800" lvl="1"/>
            <a:r>
              <a:rPr lang="en-US" dirty="0"/>
              <a:t>Asian and African students negatively impacted (earning less hours, lower GPAs)</a:t>
            </a:r>
          </a:p>
          <a:p>
            <a:pPr marL="685800" lvl="1"/>
            <a:r>
              <a:rPr lang="en-US" dirty="0"/>
              <a:t>Hispanic and White students performing better (earning more hours, higher GPAs)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7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88" y="1849582"/>
            <a:ext cx="9771017" cy="4790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Professor Michael </a:t>
            </a:r>
            <a:r>
              <a:rPr lang="en-US" dirty="0" err="1"/>
              <a:t>Iapalucci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Professor John Hamman</a:t>
            </a:r>
          </a:p>
          <a:p>
            <a:endParaRPr lang="en-US" dirty="0"/>
          </a:p>
          <a:p>
            <a:r>
              <a:rPr lang="en-US" dirty="0"/>
              <a:t>Professor Rachel </a:t>
            </a:r>
            <a:r>
              <a:rPr lang="en-US" dirty="0" err="1"/>
              <a:t>Saidi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Professor </a:t>
            </a:r>
            <a:r>
              <a:rPr lang="en-US" dirty="0" err="1"/>
              <a:t>Abdirisak</a:t>
            </a:r>
            <a:r>
              <a:rPr lang="en-US" dirty="0"/>
              <a:t> Mohamed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4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EBEBEB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Who’s here? Who’s not here?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Are some majors more popular or less popular?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Were students taking more or less courses? 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Were students earning more or less credits?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How was performance (GPA) effected?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Where some subgroups of the student </a:t>
            </a:r>
            <a:r>
              <a:rPr lang="en-US" sz="2000"/>
              <a:t>population affected </a:t>
            </a:r>
            <a:r>
              <a:rPr lang="en-US" sz="2000" dirty="0"/>
              <a:t>more than others?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827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EBEBEB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478588" cy="5954325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Montgomery College Student Data</a:t>
            </a:r>
          </a:p>
          <a:p>
            <a:pPr marL="0" indent="0">
              <a:buNone/>
            </a:pPr>
            <a:r>
              <a:rPr lang="en-US" sz="2000" dirty="0"/>
              <a:t>     Source:   Professor John Hamman,          			  		 Chief Analytics and Insights Officer              			 Montgomery College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b="1" dirty="0"/>
              <a:t>List of High Schools in Montgomery County</a:t>
            </a:r>
          </a:p>
          <a:p>
            <a:pPr marL="0" indent="0">
              <a:buNone/>
            </a:pPr>
            <a:r>
              <a:rPr lang="en-US" sz="2000" dirty="0"/>
              <a:t>      Source:   </a:t>
            </a:r>
            <a:r>
              <a:rPr lang="en-US" sz="2000" dirty="0" err="1"/>
              <a:t>dataMontgomery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95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21083"/>
            <a:ext cx="8825659" cy="396932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Freshman Cohort: </a:t>
            </a:r>
            <a:r>
              <a:rPr lang="en-US" dirty="0"/>
              <a:t>No prior tertiary Education. Start first degree in Fall Semester. </a:t>
            </a:r>
          </a:p>
          <a:p>
            <a:pPr marL="0" indent="0">
              <a:buNone/>
            </a:pPr>
            <a:r>
              <a:rPr lang="en-US" dirty="0"/>
              <a:t>               No prior college credits, may have AP credits from High School.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Term Year:  </a:t>
            </a:r>
            <a:r>
              <a:rPr lang="en-US" dirty="0"/>
              <a:t>The Fall 2020 cohort is classified as term year 2021. </a:t>
            </a:r>
          </a:p>
          <a:p>
            <a:pPr marL="0" indent="0">
              <a:buNone/>
            </a:pPr>
            <a:r>
              <a:rPr lang="en-US" dirty="0"/>
              <a:t>                          The Fall 2019 cohort is classified as term year 2020.</a:t>
            </a:r>
          </a:p>
          <a:p>
            <a:endParaRPr lang="en-US" b="1" dirty="0"/>
          </a:p>
          <a:p>
            <a:r>
              <a:rPr lang="en-US" b="1" dirty="0"/>
              <a:t>Hours Attempted: </a:t>
            </a:r>
            <a:r>
              <a:rPr lang="en-US" dirty="0"/>
              <a:t>Includes both credit and non-credit hours attempted.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Hours Earned: </a:t>
            </a:r>
            <a:r>
              <a:rPr lang="en-US" dirty="0"/>
              <a:t>Credit hours earned. AP credits are reported in first semester.</a:t>
            </a:r>
          </a:p>
          <a:p>
            <a:endParaRPr lang="en-US" dirty="0"/>
          </a:p>
          <a:p>
            <a:r>
              <a:rPr lang="en-US" b="1" dirty="0"/>
              <a:t>Full time or Part time : </a:t>
            </a:r>
            <a:r>
              <a:rPr lang="en-US" dirty="0"/>
              <a:t>Based on students intended enrollment as specified in 					     admissions application form. 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3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Who’s here? Who’s not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21083"/>
            <a:ext cx="3666428" cy="28990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8.7% decrease in cohort size</a:t>
            </a:r>
          </a:p>
          <a:p>
            <a:r>
              <a:rPr lang="en-US" dirty="0"/>
              <a:t>Full time enrollment down 6%</a:t>
            </a:r>
          </a:p>
          <a:p>
            <a:r>
              <a:rPr lang="en-US" dirty="0"/>
              <a:t>Part time enrollment down 15.8% </a:t>
            </a:r>
          </a:p>
          <a:p>
            <a:r>
              <a:rPr lang="en-US" dirty="0"/>
              <a:t>2/3 full time. 1/3 Part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CD9AA98-65DE-394E-86E3-B872DE95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389" y="2369986"/>
            <a:ext cx="6477988" cy="43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8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Who’s here? Who’s not here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BB4038-7842-1143-AC31-A654763B9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500243"/>
              </p:ext>
            </p:extLst>
          </p:nvPr>
        </p:nvGraphicFramePr>
        <p:xfrm>
          <a:off x="5146766" y="2325189"/>
          <a:ext cx="6348547" cy="424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8547">
                  <a:extLst>
                    <a:ext uri="{9D8B030D-6E8A-4147-A177-3AD203B41FA5}">
                      <a16:colId xmlns:a16="http://schemas.microsoft.com/office/drawing/2014/main" val="713923230"/>
                    </a:ext>
                  </a:extLst>
                </a:gridCol>
              </a:tblGrid>
              <a:tr h="4889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Change in Full-time 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35246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b="1" dirty="0"/>
                        <a:t>Asian Males -25%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4375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African American Males -21%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22407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White Males -11%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17287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Foreign Males – 24%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08503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Foreign Females: -13%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941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b="1" dirty="0"/>
                        <a:t>Hispanic females + 18%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47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Hispanic Males +3%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50337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0A7216-D22C-594B-9965-5185CFAF0FF9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2899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Decrease in Male Students</a:t>
            </a:r>
          </a:p>
          <a:p>
            <a:r>
              <a:rPr lang="en-US" dirty="0"/>
              <a:t>Decrease in Foreign Students</a:t>
            </a:r>
          </a:p>
          <a:p>
            <a:r>
              <a:rPr lang="en-US" dirty="0"/>
              <a:t>Increase in Hispanic Students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8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Who’s here? Who’s not here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BB4038-7842-1143-AC31-A654763B9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87330"/>
              </p:ext>
            </p:extLst>
          </p:nvPr>
        </p:nvGraphicFramePr>
        <p:xfrm>
          <a:off x="5146766" y="2325189"/>
          <a:ext cx="6348547" cy="439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8547">
                  <a:extLst>
                    <a:ext uri="{9D8B030D-6E8A-4147-A177-3AD203B41FA5}">
                      <a16:colId xmlns:a16="http://schemas.microsoft.com/office/drawing/2014/main" val="713923230"/>
                    </a:ext>
                  </a:extLst>
                </a:gridCol>
              </a:tblGrid>
              <a:tr h="4889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Change in Part-time 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35246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Foreign Males -40%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4375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Foreign Females -40%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22407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Asian females -40%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778610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African American Males -20%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17287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Hispanic Males -25%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08503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Hispanic females – 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941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b="1" dirty="0"/>
                        <a:t>White males 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36003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0A7216-D22C-594B-9965-5185CFAF0FF9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2899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Decrease in Foreign Students</a:t>
            </a:r>
          </a:p>
          <a:p>
            <a:r>
              <a:rPr lang="en-US" dirty="0"/>
              <a:t>Decrease in Asian Females</a:t>
            </a:r>
          </a:p>
          <a:p>
            <a:r>
              <a:rPr lang="en-US" dirty="0"/>
              <a:t>Decrease African American Males</a:t>
            </a:r>
          </a:p>
          <a:p>
            <a:r>
              <a:rPr lang="en-US" dirty="0"/>
              <a:t>Decrease in Hispanic Students</a:t>
            </a:r>
          </a:p>
          <a:p>
            <a:r>
              <a:rPr lang="en-US" dirty="0"/>
              <a:t>Increase White males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6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some courses more popular?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2899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most popular majors 71% registration in 2020</a:t>
            </a:r>
          </a:p>
          <a:p>
            <a:r>
              <a:rPr lang="en-US" dirty="0"/>
              <a:t>5 most popular majors 68% registration in 2021</a:t>
            </a:r>
          </a:p>
          <a:p>
            <a:r>
              <a:rPr lang="en-US" dirty="0"/>
              <a:t>General Studies -28%</a:t>
            </a:r>
          </a:p>
          <a:p>
            <a:r>
              <a:rPr lang="en-US" dirty="0"/>
              <a:t>Health Science +38%</a:t>
            </a:r>
          </a:p>
          <a:p>
            <a:r>
              <a:rPr lang="en-US" dirty="0"/>
              <a:t>Business +8.2%</a:t>
            </a:r>
          </a:p>
          <a:p>
            <a:r>
              <a:rPr lang="en-US" dirty="0"/>
              <a:t>Hispanic Student registration in Health Science as doubled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EC5C37D-6D13-4D48-B543-8010B649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83" y="1841863"/>
            <a:ext cx="7102631" cy="43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6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1147</Words>
  <Application>Microsoft Macintosh PowerPoint</Application>
  <PresentationFormat>Widescreen</PresentationFormat>
  <Paragraphs>276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 Boardroom</vt:lpstr>
      <vt:lpstr>The Effect of the Pandemic  on the Montgomery College Fall 2020. Freshman Cohort  Emmeleen Ulita Gilbert</vt:lpstr>
      <vt:lpstr>Introduction</vt:lpstr>
      <vt:lpstr>Research Questions</vt:lpstr>
      <vt:lpstr>The Data</vt:lpstr>
      <vt:lpstr>Terminology</vt:lpstr>
      <vt:lpstr>Who’s here? Who’s not here</vt:lpstr>
      <vt:lpstr>Who’s here? Who’s not here</vt:lpstr>
      <vt:lpstr>Who’s here? Who’s not here</vt:lpstr>
      <vt:lpstr>Are some courses more popular?</vt:lpstr>
      <vt:lpstr>Are some courses more popular?</vt:lpstr>
      <vt:lpstr>Are students attempting more or less hours?</vt:lpstr>
      <vt:lpstr>Are students earning more or less hours?</vt:lpstr>
      <vt:lpstr>Are students performing better?</vt:lpstr>
      <vt:lpstr>   Students who graduated from MCPS High Schools who are 20yrs and younger</vt:lpstr>
      <vt:lpstr>Students who graduated from MCPS, aged 20yrs and younger </vt:lpstr>
      <vt:lpstr>MCPS graduates: Full-time Students </vt:lpstr>
      <vt:lpstr>MCPS graduates: Full-time Students </vt:lpstr>
      <vt:lpstr>MCPS graduates: Full time Students </vt:lpstr>
      <vt:lpstr>MCPS graduates: Part-time Students </vt:lpstr>
      <vt:lpstr>MCPS graduates: Part-time Students </vt:lpstr>
      <vt:lpstr>MCPS graduates: Part-time Students </vt:lpstr>
      <vt:lpstr>MCPS Students : 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the Pandemic  on the Montgomery College Fall 2020. Freshman Cohort  Emmeleen Ulita Gilbert</dc:title>
  <dc:creator>Gilbert, Emmeleen U</dc:creator>
  <cp:lastModifiedBy>Gilbert, Emmeleen U</cp:lastModifiedBy>
  <cp:revision>52</cp:revision>
  <cp:lastPrinted>2021-05-10T20:04:49Z</cp:lastPrinted>
  <dcterms:created xsi:type="dcterms:W3CDTF">2021-05-08T03:56:54Z</dcterms:created>
  <dcterms:modified xsi:type="dcterms:W3CDTF">2021-05-11T21:38:42Z</dcterms:modified>
</cp:coreProperties>
</file>